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sldIdLst>
    <p:sldId id="256" r:id="rId6"/>
    <p:sldId id="259" r:id="rId7"/>
    <p:sldId id="257" r:id="rId8"/>
    <p:sldId id="261" r:id="rId9"/>
    <p:sldId id="260" r:id="rId10"/>
    <p:sldId id="262" r:id="rId11"/>
    <p:sldId id="258" r:id="rId12"/>
    <p:sldId id="275" r:id="rId13"/>
    <p:sldId id="266" r:id="rId14"/>
    <p:sldId id="265" r:id="rId15"/>
    <p:sldId id="268" r:id="rId16"/>
    <p:sldId id="269" r:id="rId17"/>
    <p:sldId id="271" r:id="rId18"/>
    <p:sldId id="270" r:id="rId19"/>
    <p:sldId id="276" r:id="rId20"/>
    <p:sldId id="277" r:id="rId21"/>
    <p:sldId id="278" r:id="rId22"/>
    <p:sldId id="279" r:id="rId23"/>
    <p:sldId id="280" r:id="rId24"/>
    <p:sldId id="281" r:id="rId25"/>
    <p:sldId id="283" r:id="rId26"/>
    <p:sldId id="273" r:id="rId27"/>
    <p:sldId id="274" r:id="rId28"/>
  </p:sldIdLst>
  <p:sldSz cx="9144000" cy="6858000"/>
  <p:notesSz cx="6858000" cy="9144000"/>
  <p:defaultText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611270898" val="978" rev64="64" revOS="3"/>
      <pr:smFileRevision xmlns:pr="smNativeData" dt="1611270898" val="101"/>
      <pr:guideOptions xmlns:pr="smNativeData" dt="1611270898" snapToGrid="1" snapToBorders="1" snapToGuides="1"/>
      <pr:pdfExportOpt xmlns:pr="smNativeData" dt="1611270898" pagesRangeIndex="1" pagesSelectionIndex="0" qualityIndex="1" embedFonts="2" useJpegs="0" useSubsetFonts="1" useAlpha="1" relativeLinks="0" taggedPdf="1" pane="0" zoom="0" zoomContents="100" layout="0" includeDoc="0" viewFlags="0" openViewer="1" jpegQuality="90" flags="252" layoutIndex="0" exportSlideNames="1" name="/home/athul/Dropbox/Pioneer - Internship/presentations/MagSail CubeSat Flight Experiment - 05.pdf"/>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varScale="1">
        <p:scale>
          <a:sx n="84" d="100"/>
          <a:sy n="84" d="100"/>
        </p:scale>
        <p:origin x="282" y="1470"/>
      </p:cViewPr>
      <p:guideLst x="0" y="0">
        <p:guide orient="horz" pos="2160"/>
        <p:guide pos="2880"/>
      </p:guideLst>
    </p:cSldViewPr>
  </p:slideViewPr>
  <p:outlineViewPr>
    <p:cViewPr>
      <p:scale>
        <a:sx n="303" d="100"/>
        <a:sy n="303" d="100"/>
      </p:scale>
      <p:origin x="0" y="0"/>
    </p:cViewPr>
  </p:outlineViewPr>
  <p:sorterViewPr>
    <p:cViewPr>
      <p:scale>
        <a:sx n="13" d="100"/>
        <a:sy n="13" d="100"/>
      </p:scale>
      <p:origin x="0" y="0"/>
    </p:cViewPr>
  </p:sorterViewPr>
  <p:notesViewPr>
    <p:cSldViewPr snapToObjects="1" showGuides="1">
      <p:cViewPr>
        <p:scale>
          <a:sx n="84" d="100"/>
          <a:sy n="84" d="100"/>
        </p:scale>
        <p:origin x="282" y="1470"/>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iclw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Gg0AAAg0AAAmFgAAEAAAACYAAAAIAAAAAQAAAAAAAAA="/>
              </a:ext>
            </a:extLst>
          </p:cNvSpPr>
          <p:nvPr>
            <p:ph type="ctrTitle"/>
          </p:nvPr>
        </p:nvSpPr>
        <p:spPr>
          <a:xfrm>
            <a:off x="685800" y="2129790"/>
            <a:ext cx="7772400" cy="1470660"/>
          </a:xfrm>
        </p:spPr>
        <p:txBody>
          <a:bodyPr/>
          <a:lstStyle/>
          <a:p>
            <a:pPr/>
            <a:r>
              <a:t>Click to edit Master title style</a:t>
            </a:r>
          </a:p>
        </p:txBody>
      </p:sp>
      <p:sp>
        <p:nvSpPr>
          <p:cNvPr id="3" name="SlideSubtitle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wCAAA6BcAANAvAACwIgAAEAAAACYAAAAIAAAAAYAAAAAAAAA="/>
              </a:ext>
            </a:extLst>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t>Click to edit Master subtitle style</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2A3F34F2-BCC7-6AC2-8987-4A977AC97F1F}"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wAZ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0457DE9A-D4E9-0228-A7EF-227D90A15177}"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EyVT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1"/>
          <p:cNvSpPr>
            <a:spLocks noGrp="1" noChangeArrowheads="1"/>
            <a:extLst>
              <a:ext uri="smNativeData">
                <pr:smNativeData xmlns:pr="smNativeData" val="SMDATA_13_8goKYB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NE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gAAAAAAAAA="/>
              </a:ext>
            </a:extLst>
          </p:cNvSpPr>
          <p:nvPr>
            <p:ph idx="1"/>
          </p:nvPr>
        </p:nvSpPr>
        <p:spPr/>
        <p:txBody>
          <a:bodyPr vert="vert"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xP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4A3939D0-9EA7-6CCF-E981-689A77CF1F3D}"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NmEl0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Vq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3A1FDED-A3BE-F40B-F019-555EB3570600}" type="slidenum">
              <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IKAAAsAEAAHA1AACwJQAAEAAAACYAAAAIAAAAgwAAAAAAAAA="/>
              </a:ext>
            </a:extLst>
          </p:cNvSpPr>
          <p:nvPr>
            <p:ph type="title"/>
          </p:nvPr>
        </p:nvSpPr>
        <p:spPr>
          <a:xfrm>
            <a:off x="6629400" y="274320"/>
            <a:ext cx="2057400" cy="5852160"/>
          </a:xfrm>
        </p:spPr>
        <p:txBody>
          <a:bodyPr vert="vert" wrap="square" numCol="1" spcCol="215900" anchor="b">
            <a:prstTxWarp prst="textNoShape">
              <a:avLst/>
            </a:prstTxWarp>
          </a:bodyPr>
          <a:lstStyle/>
          <a:p>
            <a:pPr/>
            <a:r>
              <a:t>Click to edit Master title style</a:t>
            </a:r>
          </a:p>
        </p:txBody>
      </p:sp>
      <p:sp>
        <p:nvSpPr>
          <p:cNvPr id="3" name="SlideText1"/>
          <p:cNvSpPr>
            <a:spLocks noGrp="1" noChangeArrowheads="1"/>
            <a:extLst>
              <a:ext uri="smNativeData">
                <pr:smNativeData xmlns:pr="smNativeData" val="SMDATA_13_8goKYB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gACC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NgnAACwJQAAEAAAACYAAAAIAAAAAwAAAAAAAAA="/>
              </a:ext>
            </a:extLst>
          </p:cNvSpPr>
          <p:nvPr>
            <p:ph idx="1"/>
          </p:nvPr>
        </p:nvSpPr>
        <p:spPr>
          <a:xfrm>
            <a:off x="457200" y="274320"/>
            <a:ext cx="6019800" cy="5852160"/>
          </a:xfrm>
        </p:spPr>
        <p:txBody>
          <a:bodyPr vert="vert"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720F02C5-8B9F-5AF4-D1B7-7DA14CF92728}"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76DC2173-3D9B-89D7-D564-CB826F2A239E}" type="slidenum">
              <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idx="1"/>
          </p:nvPr>
        </p:nvSpPr>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c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120222A3-EDFF-57D4-B1BA-1B816CF4474E}"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BpY3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2F71DE7B-35C2-2428-8CC9-C37D90877A96}" type="slidenum">
              <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HBsAAEI0AAB9IwAAEAAAACYAAAAIAAAAgYAAAAAAAAA="/>
              </a:ext>
            </a:extLst>
          </p:cNvSpPr>
          <p:nvPr>
            <p:ph type="title"/>
          </p:nvPr>
        </p:nvSpPr>
        <p:spPr>
          <a:xfrm>
            <a:off x="722630" y="4406900"/>
            <a:ext cx="7772400" cy="1362075"/>
          </a:xfrm>
        </p:spPr>
        <p:txBody>
          <a:bodyPr vert="horz" wrap="square" numCol="1" spcCol="215900" anchor="t">
            <a:prstTxWarp prst="textNoShape">
              <a:avLst/>
            </a:prstTxWarp>
          </a:bodyPr>
          <a:lstStyle>
            <a:lvl1pPr algn="l">
              <a:defRPr sz="4000" b="1" cap="all"/>
            </a:lvl1pPr>
          </a:lstStyle>
          <a:p>
            <a:pPr>
              <a:defRPr cap="all"/>
            </a:pPr>
            <a:r>
              <a:t>Click to edit Master title style</a:t>
            </a:r>
          </a:p>
        </p:txBody>
      </p:sp>
      <p:sp>
        <p:nvSpPr>
          <p:cNvPr id="3" name="SlideText1"/>
          <p:cNvSpPr>
            <a:spLocks noGrp="1" noChangeArrowheads="1"/>
            <a:extLst>
              <a:ext uri="smNativeData">
                <pr:smNativeData xmlns:pr="smNativeData" val="SMDATA_13_8goK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AAY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4REAAEI0AAAcGwAAEAAAACYAAAAIAAAAgYAAAAAAAAA="/>
              </a:ext>
            </a:extLst>
          </p:cNvSpPr>
          <p:nvPr>
            <p:ph idx="1"/>
          </p:nvPr>
        </p:nvSpPr>
        <p:spPr>
          <a:xfrm>
            <a:off x="722630" y="2906395"/>
            <a:ext cx="7772400" cy="1500505"/>
          </a:xfrm>
        </p:spPr>
        <p:txBody>
          <a:bodyPr vert="horz" wrap="square" numCol="1" spcCol="215900" anchor="b">
            <a:prstTxWarp prst="textNoShape">
              <a:avLst/>
            </a:prstTxWarp>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a:r>
              <a:t>Click to edit Master text styles</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014FDE33-7DEC-1A28-A2F7-8B7D90B954DE}"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Y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771038AF-E19A-45CE-D4A8-179B76E62242}" type="slidenum">
              <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9/f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2"/>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KgbAACwJQAAEAAAACYAAAAIAAAAAYAAAAAAAAA="/>
              </a:ext>
            </a:extLst>
          </p:cNvSpPr>
          <p:nvPr>
            <p:ph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wAZ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YHAAA2AkAAHA1AACwJQAAEAAAACYAAAAIAAAAAYAAAAAAAAA="/>
              </a:ext>
            </a:extLst>
          </p:cNvSpPr>
          <p:nvPr>
            <p:ph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Click to edit Master text styles</a:t>
            </a:r>
          </a:p>
          <a:p>
            <a:pPr lvl="1"/>
            <a:r>
              <a:t>Second level</a:t>
            </a:r>
          </a:p>
          <a:p>
            <a:pPr lvl="2"/>
            <a:r>
              <a:t>Third level</a:t>
            </a:r>
          </a:p>
          <a:p>
            <a:pPr lvl="3"/>
            <a:r>
              <a:t>Fourth level</a:t>
            </a:r>
          </a:p>
          <a:p>
            <a:pPr lvl="4"/>
            <a:r>
              <a:t>Fifth level</a:t>
            </a:r>
          </a:p>
        </p:txBody>
      </p:sp>
      <p:sp>
        <p:nvSpPr>
          <p:cNvPr id="5"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7FCE5081-CF92-9BA6-DC76-39F31E382A6C}" type="datetime1">
              <a:t/>
            </a:fld>
          </a:p>
        </p:txBody>
      </p:sp>
      <p:sp>
        <p:nvSpPr>
          <p:cNvPr id="6"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14FB3576-38F9-AEC3-B743-CE967B0D419B}" type="slidenum">
              <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EyVT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3"/>
          <p:cNvSpPr>
            <a:spLocks noGrp="1" noChangeArrowheads="1"/>
            <a:extLst>
              <a:ext uri="smNativeData">
                <pr:smNativeData xmlns:pr="smNativeData" val="SMDATA_13_8goK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QAI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cQkAAKobAABhDQAAEAAAACYAAAAIAAAAgYAAAAAAAAA="/>
              </a:ext>
            </a:extLst>
          </p:cNvSpPr>
          <p:nvPr>
            <p:ph idx="1"/>
          </p:nvPr>
        </p:nvSpPr>
        <p:spPr>
          <a:xfrm>
            <a:off x="45720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Click to edit Master text styles</a:t>
            </a:r>
          </a:p>
        </p:txBody>
      </p:sp>
      <p:sp>
        <p:nvSpPr>
          <p:cNvPr id="4"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YQ0AAKobAACwJQAAEAAAACYAAAAIAAAAAYAAAAAAAAA="/>
              </a:ext>
            </a:extLst>
          </p:cNvSpPr>
          <p:nvPr>
            <p:ph idx="2"/>
          </p:nvPr>
        </p:nvSpPr>
        <p:spPr>
          <a:xfrm>
            <a:off x="45720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Click to edit Master text styles</a:t>
            </a:r>
          </a:p>
          <a:p>
            <a:pPr lvl="1"/>
            <a:r>
              <a:t>Second level</a:t>
            </a:r>
          </a:p>
          <a:p>
            <a:pPr lvl="2"/>
            <a:r>
              <a:t>Third level</a:t>
            </a:r>
          </a:p>
          <a:p>
            <a:pPr lvl="3"/>
            <a:r>
              <a:t>Fourth level</a:t>
            </a:r>
          </a:p>
          <a:p>
            <a:pPr lvl="4"/>
            <a:r>
              <a:t>Fifth level</a:t>
            </a:r>
          </a:p>
        </p:txBody>
      </p:sp>
      <p:sp>
        <p:nvSpPr>
          <p:cNvPr id="5" name="SlideText2"/>
          <p:cNvSpPr>
            <a:spLocks noGrp="1" noChangeArrowheads="1"/>
            <a:extLst>
              <a:ext uri="smNativeData">
                <pr:smNativeData xmlns:pr="smNativeData" val="SMDATA_13_8goK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cQkAAHA1AABhDQAAEAAAACYAAAAIAAAAgYAAAAAAAAA="/>
              </a:ext>
            </a:extLst>
          </p:cNvSpPr>
          <p:nvPr>
            <p:ph idx="3"/>
          </p:nvPr>
        </p:nvSpPr>
        <p:spPr>
          <a:xfrm>
            <a:off x="464693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Click to edit Master text styles</a:t>
            </a:r>
          </a:p>
        </p:txBody>
      </p:sp>
      <p:sp>
        <p:nvSpPr>
          <p:cNvPr id="6" name="SlideText4"/>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YQ0AAHA1AACwJQAAEAAAACYAAAAIAAAAAYAAAAAAAAA="/>
              </a:ext>
            </a:extLst>
          </p:cNvSpPr>
          <p:nvPr>
            <p:ph idx="4"/>
          </p:nvPr>
        </p:nvSpPr>
        <p:spPr>
          <a:xfrm>
            <a:off x="464693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Click to edit Master text styles</a:t>
            </a:r>
          </a:p>
          <a:p>
            <a:pPr lvl="1"/>
            <a:r>
              <a:t>Second level</a:t>
            </a:r>
          </a:p>
          <a:p>
            <a:pPr lvl="2"/>
            <a:r>
              <a:t>Third level</a:t>
            </a:r>
          </a:p>
          <a:p>
            <a:pPr lvl="3"/>
            <a:r>
              <a:t>Fourth level</a:t>
            </a:r>
          </a:p>
          <a:p>
            <a:pPr lvl="4"/>
            <a:r>
              <a:t>Fifth level</a:t>
            </a:r>
          </a:p>
        </p:txBody>
      </p:sp>
      <p:sp>
        <p:nvSpPr>
          <p:cNvPr id="7"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67B5FECA-848A-E008-C40D-725DB0433227}" type="datetime1">
              <a:t/>
            </a:fld>
          </a:p>
        </p:txBody>
      </p:sp>
      <p:sp>
        <p:nvSpPr>
          <p:cNvPr id="8"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9"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5E613EA4-EAB3-34C8-FDD9-1C9D70970B49}" type="slidenum">
              <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UAe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2AEB329F-D1C7-BEC4-8953-27917C1D7F72}" type="datetime1">
              <a:t/>
            </a:fld>
          </a:p>
        </p:txBody>
      </p:sp>
      <p:sp>
        <p:nvSpPr>
          <p:cNvPr id="4"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C/eQM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5"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0917CCCA-84E4-423A-AAAF-726F82E15C27}" type="slidenum">
              <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66EDA1D7-998B-B857-C555-6F02EF1B333A}" type="datetime1">
              <a:t/>
            </a:fld>
          </a:p>
        </p:txBody>
      </p:sp>
      <p:sp>
        <p:nvSpPr>
          <p:cNvPr id="3"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4"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213C902C-62CC-6966-8284-9433DECA74C1}"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EyVT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rgEAAFIVAADUCAAAEAAAACYAAAAIAAAAgYAAAAAAAAA="/>
              </a:ext>
            </a:extLst>
          </p:cNvSpPr>
          <p:nvPr>
            <p:ph type="title"/>
          </p:nvPr>
        </p:nvSpPr>
        <p:spPr>
          <a:xfrm>
            <a:off x="457200" y="273050"/>
            <a:ext cx="3008630" cy="1162050"/>
          </a:xfrm>
        </p:spPr>
        <p:txBody>
          <a:bodyPr vert="horz" wrap="square" numCol="1" spcCol="215900" anchor="b">
            <a:prstTxWarp prst="textNoShape">
              <a:avLst/>
            </a:prstTxWarp>
          </a:bodyPr>
          <a:lstStyle>
            <a:lvl1pPr algn="l">
              <a:defRPr sz="2000" b="1"/>
            </a:lvl1pPr>
          </a:lstStyle>
          <a:p>
            <a:pPr/>
            <a:r>
              <a:t>Click to edit Master title style</a:t>
            </a:r>
          </a:p>
        </p:txBody>
      </p:sp>
      <p:sp>
        <p:nvSpPr>
          <p:cNvPr id="3" name="SlideText2"/>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FQAArgEAAHA1AACwJQAAEAAAACYAAAAIAAAAAYAAAAAAAAA="/>
              </a:ext>
            </a:extLst>
          </p:cNvSpPr>
          <p:nvPr>
            <p:ph idx="1"/>
          </p:nvPr>
        </p:nvSpPr>
        <p:spPr>
          <a:xfrm>
            <a:off x="3575050" y="273050"/>
            <a:ext cx="5111750" cy="58534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1AgAAFIVAACwJQAAEAAAACYAAAAIAAAAAYAAAAAAAAA="/>
              </a:ext>
            </a:extLst>
          </p:cNvSpPr>
          <p:nvPr>
            <p:ph idx="2"/>
          </p:nvPr>
        </p:nvSpPr>
        <p:spPr>
          <a:xfrm>
            <a:off x="457200" y="1435100"/>
            <a:ext cx="3008630" cy="46913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Click to edit Master text styles</a:t>
            </a:r>
          </a:p>
        </p:txBody>
      </p:sp>
      <p:sp>
        <p:nvSpPr>
          <p:cNvPr id="5"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17864CE9-A7FA-D3BA-B43E-51EF02704204}" type="datetime1">
              <a:t/>
            </a:fld>
          </a:p>
        </p:txBody>
      </p:sp>
      <p:sp>
        <p:nvSpPr>
          <p:cNvPr id="6"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94B22CA-84D4-1ED4-9AF3-72816CBD6C27}" type="slidenum">
              <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iB0AAMYsAAAEIQAAEAAAACYAAAAIAAAAgYAAAAAAAAA="/>
              </a:ext>
            </a:extLst>
          </p:cNvSpPr>
          <p:nvPr>
            <p:ph type="title"/>
          </p:nvPr>
        </p:nvSpPr>
        <p:spPr>
          <a:xfrm>
            <a:off x="1791970" y="4800600"/>
            <a:ext cx="5486400" cy="566420"/>
          </a:xfrm>
        </p:spPr>
        <p:txBody>
          <a:bodyPr vert="horz" wrap="square" numCol="1" spcCol="215900" anchor="b">
            <a:prstTxWarp prst="textNoShape">
              <a:avLst/>
            </a:prstTxWarp>
          </a:bodyPr>
          <a:lstStyle>
            <a:lvl1pPr algn="l">
              <a:defRPr sz="2000" b="1"/>
            </a:lvl1pPr>
          </a:lstStyle>
          <a:p>
            <a:pPr/>
            <a:r>
              <a:t>Click to edit Master title style</a:t>
            </a:r>
          </a:p>
        </p:txBody>
      </p:sp>
      <p:sp>
        <p:nvSpPr>
          <p:cNvPr id="3" name="SlideText2"/>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cAb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xgMAAMYsAAAWHQAAEAAAACYAAAAIAAAAAYAAAAAAAAA="/>
              </a:ext>
            </a:extLst>
          </p:cNvSpPr>
          <p:nvPr>
            <p:ph idx="1"/>
          </p:nvPr>
        </p:nvSpPr>
        <p:spPr>
          <a:xfrm>
            <a:off x="1791970"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t>Click to edit Master text styles</a:t>
            </a:r>
          </a:p>
        </p:txBody>
      </p:sp>
      <p:sp>
        <p:nvSpPr>
          <p:cNvPr id="4"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jU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BCEAAMYsAAD4JQAAEAAAACYAAAAIAAAAAYAAAAAAAAA="/>
              </a:ext>
            </a:extLst>
          </p:cNvSpPr>
          <p:nvPr>
            <p:ph idx="2"/>
          </p:nvPr>
        </p:nvSpPr>
        <p:spPr>
          <a:xfrm>
            <a:off x="1791970" y="5367020"/>
            <a:ext cx="5486400" cy="8051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Click to edit Master text styles</a:t>
            </a:r>
          </a:p>
        </p:txBody>
      </p:sp>
      <p:sp>
        <p:nvSpPr>
          <p:cNvPr id="5"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HV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55B911ED-A3B8-ECE7-F601-55B25F4F0000}" type="datetime1">
              <a:t/>
            </a:fld>
          </a:p>
        </p:txBody>
      </p:sp>
      <p:sp>
        <p:nvSpPr>
          <p:cNvPr id="6"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nv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QApUs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736677B7-F99E-3381-D0DE-0FD43990265A}" type="slidenum">
              <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name="Default design">
    <p:bg>
      <p:bgPr>
        <a:solidFill>
          <a:schemeClr val="bg1"/>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8="/>
              </a:ext>
            </a:extLst>
          </p:cNvSpPr>
          <p:nvPr>
            <p:ph type="title"/>
          </p:nvPr>
        </p:nvSpPr>
        <p:spPr>
          <a:xfrm>
            <a:off x="457200" y="274320"/>
            <a:ext cx="8229600" cy="1143000"/>
          </a:xfrm>
          <a:prstGeom prst="rect">
            <a:avLst/>
          </a:prstGeom>
          <a:noFill/>
          <a:ln>
            <a:noFill/>
          </a:ln>
          <a:effectLst/>
        </p:spPr>
        <p:txBody>
          <a:bodyPr vert="horz" wrap="square" numCol="1" spcCol="215900" anchor="ctr">
            <a:prstTxWarp prst="textNoShape">
              <a:avLst/>
            </a:prstTxWarp>
          </a:bodyPr>
          <a:lstStyle/>
          <a:p>
            <a:pPr/>
            <a:r>
              <a:t>Click to edit Master title style</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8="/>
              </a:ext>
            </a:extLst>
          </p:cNvSpPr>
          <p:nvPr>
            <p:ph type="body" idx="1"/>
          </p:nvPr>
        </p:nvSpPr>
        <p:spPr>
          <a:xfrm>
            <a:off x="457200" y="1600200"/>
            <a:ext cx="8229600" cy="4526280"/>
          </a:xfrm>
          <a:prstGeom prst="rect">
            <a:avLst/>
          </a:prstGeom>
          <a:noFill/>
          <a:ln>
            <a:noFill/>
          </a:ln>
          <a:effectLst/>
        </p:spPr>
        <p:txBody>
          <a:bodyPr vert="horz"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8="/>
              </a:ext>
            </a:extLst>
          </p:cNvSpPr>
          <p:nvPr>
            <p:ph type="dt" sz="quarter" idx="2"/>
          </p:nvPr>
        </p:nvSpPr>
        <p:spPr>
          <a:xfrm>
            <a:off x="457200" y="6356985"/>
            <a:ext cx="2133600" cy="364490"/>
          </a:xfrm>
          <a:prstGeom prst="rect">
            <a:avLst/>
          </a:prstGeom>
          <a:noFill/>
          <a:ln>
            <a:noFill/>
          </a:ln>
          <a:effectLst/>
        </p:spPr>
        <p:txBody>
          <a:bodyPr vert="horz" wrap="square" numCol="1" spcCol="215900" anchor="ctr">
            <a:prstTxWarp prst="textNoShape">
              <a:avLst/>
            </a:prstTxWarp>
          </a:bodyPr>
          <a:lstStyle>
            <a:lvl1pPr algn="l">
              <a:defRPr sz="1200"/>
            </a:lvl1pPr>
          </a:lstStyle>
          <a:p>
            <a:pPr/>
            <a:fld id="{4F1F572F-61A2-4AA1-ECA7-97F419E91AC2}" type="datetime1">
              <a:t/>
            </a:fld>
          </a:p>
        </p:txBody>
      </p:sp>
      <p:sp>
        <p:nvSpPr>
          <p:cNvPr id="5" name="Foot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8="/>
              </a:ext>
            </a:extLst>
          </p:cNvSpPr>
          <p:nvPr>
            <p:ph type="ftr" sz="quarter" idx="3"/>
          </p:nvPr>
        </p:nvSpPr>
        <p:spPr>
          <a:xfrm>
            <a:off x="3124200" y="6356985"/>
            <a:ext cx="2895600" cy="364490"/>
          </a:xfrm>
          <a:prstGeom prst="rect">
            <a:avLst/>
          </a:prstGeom>
          <a:noFill/>
          <a:ln>
            <a:noFill/>
          </a:ln>
          <a:effectLst/>
        </p:spPr>
        <p:txBody>
          <a:bodyPr vert="horz" wrap="square" numCol="1" spcCol="215900" anchor="ctr">
            <a:prstTxWarp prst="textNoShape">
              <a:avLst/>
            </a:prstTxWarp>
          </a:bodyPr>
          <a:lstStyle>
            <a:lvl1pPr algn="ctr">
              <a:defRPr sz="1200"/>
            </a:lvl1pPr>
          </a:lstStyle>
          <a:p>
            <a:pPr/>
          </a:p>
        </p:txBody>
      </p:sp>
      <p:sp>
        <p:nvSpPr>
          <p:cNvPr id="6" name="SlideNumberArea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8="/>
              </a:ext>
            </a:extLst>
          </p:cNvSpPr>
          <p:nvPr>
            <p:ph type="sldNum" sz="quarter" idx="4"/>
          </p:nvPr>
        </p:nvSpPr>
        <p:spPr>
          <a:xfrm>
            <a:off x="6553200" y="6356985"/>
            <a:ext cx="2133600" cy="364490"/>
          </a:xfrm>
          <a:prstGeom prst="rect">
            <a:avLst/>
          </a:prstGeom>
          <a:noFill/>
          <a:ln>
            <a:noFill/>
          </a:ln>
          <a:effectLst/>
        </p:spPr>
        <p:txBody>
          <a:bodyPr vert="horz" wrap="square" numCol="1" spcCol="215900" anchor="ctr">
            <a:prstTxWarp prst="textNoShape">
              <a:avLst/>
            </a:prstTxWarp>
          </a:bodyPr>
          <a:lstStyle>
            <a:lvl1pPr algn="r">
              <a:defRPr sz="1200"/>
            </a:lvl1pPr>
          </a:lstStyle>
          <a:p>
            <a:pPr/>
            <a:fld id="{5C25370E-40B1-70C1-FF9D-B69479D309E3}"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marR="0" indent="0" algn="ctr" defTabSz="457200">
        <a:lnSpc>
          <a:spcPct val="100000"/>
        </a:lnSpc>
        <a:spcBef>
          <a:spcPts val="0"/>
        </a:spcBef>
        <a:spcAft>
          <a:spcPts val="0"/>
        </a:spcAft>
        <a:buNone/>
        <a:tabLst/>
        <a:defRPr sz="4400" b="0" i="0" u="none" strike="noStrike" kern="1" spc="0" baseline="0">
          <a:solidFill>
            <a:schemeClr val="tx2"/>
          </a:solidFill>
          <a:effectLst/>
          <a:latin typeface="Basic Sans" pitchFamily="1" charset="0"/>
          <a:ea typeface="Basic Roman" pitchFamily="1" charset="0"/>
          <a:cs typeface="Basic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titleStyle>
    <p:bodyStyle>
      <a:lvl1pPr marL="342900" marR="0" indent="-342900" algn="l" defTabSz="457200">
        <a:lnSpc>
          <a:spcPct val="100000"/>
        </a:lnSpc>
        <a:spcBef>
          <a:spcPts val="0"/>
        </a:spcBef>
        <a:spcAft>
          <a:spcPts val="0"/>
        </a:spcAft>
        <a:buClrTx/>
        <a:buSzTx/>
        <a:buFontTx/>
        <a:buChar char="•"/>
        <a:tabLst/>
        <a:defRPr sz="3200" b="0" i="0" u="none" strike="noStrike" kern="1" spc="0" baseline="0">
          <a:solidFill>
            <a:schemeClr val="tx1"/>
          </a:solidFill>
          <a:effectLst/>
          <a:latin typeface="Basic Sans" pitchFamily="1" charset="0"/>
          <a:ea typeface="Basic Roman" pitchFamily="1" charset="0"/>
          <a:cs typeface="Basic Roman" pitchFamily="1" charset="0"/>
        </a:defRPr>
      </a:lvl1pPr>
      <a:lvl2pPr marL="742950" marR="0" indent="-285750" algn="l" defTabSz="457200">
        <a:lnSpc>
          <a:spcPct val="100000"/>
        </a:lnSpc>
        <a:spcBef>
          <a:spcPts val="0"/>
        </a:spcBef>
        <a:spcAft>
          <a:spcPts val="0"/>
        </a:spcAft>
        <a:buClrTx/>
        <a:buSzTx/>
        <a:buFontTx/>
        <a:buChar char="–"/>
        <a:tabLst/>
        <a:defRPr sz="2800" b="0" i="0" u="none" strike="noStrike" kern="1" spc="0" baseline="0">
          <a:solidFill>
            <a:schemeClr val="tx1"/>
          </a:solidFill>
          <a:effectLst/>
          <a:latin typeface="Basic Sans" pitchFamily="1" charset="0"/>
          <a:ea typeface="Basic Roman" pitchFamily="1" charset="0"/>
          <a:cs typeface="Basic Roman" pitchFamily="1" charset="0"/>
        </a:defRPr>
      </a:lvl2pPr>
      <a:lvl3pPr marL="1143000" marR="0" indent="-228600" algn="l" defTabSz="457200">
        <a:lnSpc>
          <a:spcPct val="100000"/>
        </a:lnSpc>
        <a:spcBef>
          <a:spcPts val="0"/>
        </a:spcBef>
        <a:spcAft>
          <a:spcPts val="0"/>
        </a:spcAft>
        <a:buClrTx/>
        <a:buSzTx/>
        <a:buFontTx/>
        <a:buChar char="•"/>
        <a:tabLst/>
        <a:defRPr sz="2400" b="0" i="0" u="none" strike="noStrike" kern="1" spc="0" baseline="0">
          <a:solidFill>
            <a:schemeClr val="tx1"/>
          </a:solidFill>
          <a:effectLst/>
          <a:latin typeface="Basic Sans" pitchFamily="1" charset="0"/>
          <a:ea typeface="Basic Roman" pitchFamily="1" charset="0"/>
          <a:cs typeface="Basic Roman" pitchFamily="1" charset="0"/>
        </a:defRPr>
      </a:lvl3pPr>
      <a:lvl4pPr marL="1600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4pPr>
      <a:lvl5pPr marL="20574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5pPr>
      <a:lvl6pPr marL="25146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6pPr>
      <a:lvl7pPr marL="29718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7pPr>
      <a:lvl8pPr marL="34290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8pPr>
      <a:lvl9pPr marL="3886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Basic Sans" pitchFamily="1" charset="0"/>
          <a:ea typeface="Basic Roman" pitchFamily="1" charset="0"/>
          <a:cs typeface="Basic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Basic Sans" pitchFamily="1" charset="0"/>
          <a:ea typeface="Basic Roman" pitchFamily="1" charset="0"/>
          <a:cs typeface="Basic Roman"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4BAAAGg0AAAg0AAAmFgAAEAAAACYAAAAIAAAAAAAAAAAAAAA="/>
              </a:ext>
            </a:extLst>
          </p:cNvSpPr>
          <p:nvPr>
            <p:ph type="ctrTitle"/>
          </p:nvPr>
        </p:nvSpPr>
        <p:spPr/>
        <p:txBody>
          <a:bodyPr/>
          <a:lstStyle/>
          <a:p>
            <a:pPr/>
            <a:r>
              <a:t>MagSail CubeSat Flight Experiment</a:t>
            </a:r>
          </a:p>
        </p:txBody>
      </p:sp>
      <p:sp>
        <p:nvSpPr>
          <p:cNvPr id="3" name="SlideSubtitle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wCAAA6BcAANAvAACwIgAAEAAAACYAAAAIAAAAAAAAAAAAAAA="/>
              </a:ext>
            </a:extLst>
          </p:cNvSpPr>
          <p:nvPr>
            <p:ph type="subTitle" idx="1"/>
          </p:nvPr>
        </p:nvSpPr>
        <p:spPr/>
        <p:txBody>
          <a:bodyPr/>
          <a:lstStyle/>
          <a:p>
            <a:pPr/>
            <a:r>
              <a:t>Revision 05 (</a:t>
            </a:r>
            <a:r>
              <a:rPr>
                <a:solidFill>
                  <a:srgbClr val="0000FF"/>
                </a:solidFill>
              </a:rPr>
              <a:t>1U CubeSat</a:t>
            </a:r>
            <a:r>
              <a:t>s)</a:t>
            </a:r>
          </a:p>
          <a:p>
            <a:pPr/>
            <a:r>
              <a:t>Jan 21, 2021</a:t>
            </a:r>
          </a:p>
          <a:p>
            <a:pPr>
              <a:defRPr>
                <a:solidFill>
                  <a:srgbClr val="FF0000"/>
                </a:solidFill>
              </a:defRPr>
            </a:pPr>
            <a:r>
              <a:rPr sz="2800"/>
              <a:t>(Revised mass budget, smaller battery)</a:t>
            </a:r>
            <a:endParaRPr sz="3600"/>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mAgAAxAEAAMMyAADMCAAAEAAAACYAAAAIAAAA//////////8="/>
              </a:ext>
            </a:extLst>
          </p:cNvSpPr>
          <p:nvPr/>
        </p:nvSpPr>
        <p:spPr>
          <a:xfrm rot="21600000">
            <a:off x="430530" y="287020"/>
            <a:ext cx="7821295" cy="1143000"/>
          </a:xfrm>
          <a:prstGeom prst="rect">
            <a:avLst/>
          </a:prstGeom>
          <a:noFill/>
          <a:ln>
            <a:noFill/>
          </a:ln>
          <a:effectLst/>
        </p:spPr>
        <p:txBody>
          <a:bodyPr vert="horz" wrap="square" numCol="1" spcCol="215900" anchor="ctr"/>
          <a:lstStyle/>
          <a:p>
            <a:pPr>
              <a:defRPr sz="4400">
                <a:solidFill>
                  <a:schemeClr val="tx2"/>
                </a:solidFill>
              </a:defRPr>
            </a:pPr>
            <a:r>
              <a:t>Telecom (2 of 3) - Link budget</a:t>
            </a:r>
          </a:p>
        </p:txBody>
      </p:sp>
      <p:pic>
        <p:nvPicPr>
          <p:cNvPr id="3"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Q2awE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8gcAAPIHAACVLAAAqygAABAAAAAmAAAACAAAAP//////////"/>
              </a:ext>
            </a:extLst>
          </p:cNvPicPr>
          <p:nvPr/>
        </p:nvPicPr>
        <p:blipFill>
          <a:blip r:embed="rId2"/>
          <a:stretch>
            <a:fillRect/>
          </a:stretch>
        </p:blipFill>
        <p:spPr>
          <a:xfrm>
            <a:off x="1291590" y="1291590"/>
            <a:ext cx="5955665" cy="5319395"/>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KC29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Attitude control (1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g5C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JAgAAtgkAAGk1AACOJQAAEAAAACYAAAAIAAAAAQAAAAAAAAA="/>
              </a:ext>
            </a:extLst>
          </p:cNvSpPr>
          <p:nvPr>
            <p:ph type="body" idx="1"/>
          </p:nvPr>
        </p:nvSpPr>
        <p:spPr>
          <a:xfrm>
            <a:off x="452755" y="1578610"/>
            <a:ext cx="8229600" cy="4526280"/>
          </a:xfrm>
        </p:spPr>
        <p:txBody>
          <a:bodyPr/>
          <a:lstStyle/>
          <a:p>
            <a:pPr>
              <a:defRPr sz="2400">
                <a:solidFill>
                  <a:srgbClr val="0000FF"/>
                </a:solidFill>
              </a:defRPr>
            </a:pPr>
            <a:r>
              <a:t>No attitude control for reference 1U.</a:t>
            </a:r>
          </a:p>
          <a:p>
            <a:pPr>
              <a:defRPr sz="2400"/>
            </a:pPr>
            <a:r>
              <a:t>Attitude control system not necessary, however more analysis is required. Need to detumble before deployment?</a:t>
            </a:r>
          </a:p>
          <a:p>
            <a:pPr>
              <a:defRPr sz="2400"/>
            </a:pPr>
            <a:r>
              <a:t>It may help to have a few permanent magnets (&lt; 50 g) along the magsail axis so it stabilizes the magsail axis along the ambient field. (or use magnetotorquers)</a:t>
            </a:r>
          </a:p>
        </p:txBody>
      </p:sp>
      <p:pic>
        <p:nvPicPr>
          <p:cNvPr id="4"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F0bAAD5FQAAMCoAABAAAAAmAAAACAAAAP//////////"/>
              </a:ext>
            </a:extLst>
          </p:cNvPicPr>
          <p:nvPr/>
        </p:nvPicPr>
        <p:blipFill>
          <a:blip r:embed="rId2"/>
          <a:stretch>
            <a:fillRect/>
          </a:stretch>
        </p:blipFill>
        <p:spPr>
          <a:xfrm>
            <a:off x="0" y="4448175"/>
            <a:ext cx="3571875" cy="2409825"/>
          </a:xfrm>
          <a:prstGeom prst="rect">
            <a:avLst/>
          </a:prstGeom>
          <a:noFill/>
          <a:ln>
            <a:noFill/>
          </a:ln>
          <a:effectLst/>
        </p:spPr>
      </p:pic>
      <p:pic>
        <p:nvPicPr>
          <p:cNvPr id="5" name="Picture2"/>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ChwAAAsaAABAOAAA/SkAABAAAAAmAAAACAAAAP//////////"/>
              </a:ext>
            </a:extLst>
          </p:cNvPicPr>
          <p:nvPr/>
        </p:nvPicPr>
        <p:blipFill>
          <a:blip r:embed="rId3"/>
          <a:stretch>
            <a:fillRect/>
          </a:stretch>
        </p:blipFill>
        <p:spPr>
          <a:xfrm>
            <a:off x="4558030" y="4233545"/>
            <a:ext cx="4585970" cy="2592070"/>
          </a:xfrm>
          <a:prstGeom prst="rect">
            <a:avLst/>
          </a:prstGeom>
          <a:noFill/>
          <a:ln>
            <a:noFill/>
          </a:ln>
          <a:effectLst/>
        </p:spPr>
      </p:pic>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Attitude control (2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type="body" idx="1"/>
          </p:nvPr>
        </p:nvSpPr>
        <p:spPr/>
        <p:txBody>
          <a:bodyPr/>
          <a:lstStyle/>
          <a:p>
            <a:pPr/>
            <a:r>
              <a:t>May help data download and GPS reception.</a:t>
            </a:r>
          </a:p>
          <a:p>
            <a:pPr/>
            <a:r>
              <a:t>Some addtional analysis is being done.</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BPUQ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Tracking (1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waAACwJQAAEAAAACYAAAAIAAAAAQAAAAAAAAA="/>
              </a:ext>
            </a:extLst>
          </p:cNvSpPr>
          <p:nvPr>
            <p:ph type="body" idx="1"/>
          </p:nvPr>
        </p:nvSpPr>
        <p:spPr>
          <a:xfrm>
            <a:off x="457200" y="1600200"/>
            <a:ext cx="3848100" cy="4526280"/>
          </a:xfrm>
        </p:spPr>
        <p:txBody>
          <a:bodyPr/>
          <a:lstStyle/>
          <a:p>
            <a:pPr>
              <a:defRPr sz="2400">
                <a:solidFill>
                  <a:srgbClr val="0000FF"/>
                </a:solidFill>
              </a:defRPr>
            </a:pPr>
            <a:r>
              <a:t>A low mass, low power GPS receiver is added</a:t>
            </a:r>
          </a:p>
          <a:p>
            <a:pPr lvl="1">
              <a:defRPr sz="2400">
                <a:solidFill>
                  <a:srgbClr val="0000FF"/>
                </a:solidFill>
              </a:defRPr>
            </a:pPr>
            <a:r>
              <a:t>Mass = 9 g, power = 0.15 W, time to first fix ~ 90s</a:t>
            </a:r>
          </a:p>
          <a:p>
            <a:pPr lvl="1">
              <a:defRPr sz="2400"/>
            </a:pPr>
          </a:p>
        </p:txBody>
      </p:sp>
      <p:pic>
        <p:nvPicPr>
          <p:cNvPr id="4"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YhwAAP////9QOAAAMCoAABAAAAAmAAAACAAAAP//////////"/>
              </a:ext>
            </a:extLst>
          </p:cNvPicPr>
          <p:nvPr/>
        </p:nvPicPr>
        <p:blipFill>
          <a:blip r:embed="rId2"/>
          <a:stretch>
            <a:fillRect/>
          </a:stretch>
        </p:blipFill>
        <p:spPr>
          <a:xfrm>
            <a:off x="4613910" y="-635"/>
            <a:ext cx="4540250" cy="6858635"/>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Cwtw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Tracking (2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Bu+gM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waAACwJQAAEAAAACYAAAAIAAAAAQAAAAAAAAA="/>
              </a:ext>
            </a:extLst>
          </p:cNvSpPr>
          <p:nvPr>
            <p:ph type="body" idx="1"/>
          </p:nvPr>
        </p:nvSpPr>
        <p:spPr>
          <a:xfrm>
            <a:off x="457200" y="1600200"/>
            <a:ext cx="3848100" cy="4526280"/>
          </a:xfrm>
        </p:spPr>
        <p:txBody>
          <a:bodyPr/>
          <a:lstStyle/>
          <a:p>
            <a:pPr>
              <a:defRPr sz="2400"/>
            </a:pPr>
            <a:r>
              <a:t>Other options:</a:t>
            </a:r>
          </a:p>
          <a:p>
            <a:pPr lvl="1">
              <a:defRPr sz="2400"/>
            </a:pPr>
            <a:r>
              <a:t>NORAD tracking data</a:t>
            </a:r>
          </a:p>
          <a:p>
            <a:pPr/>
            <a:r>
              <a:rPr sz="2400"/>
              <a:t>Commercial radar observations (LeoLabs)</a:t>
            </a:r>
            <a:endParaRPr sz="2400"/>
          </a:p>
        </p:txBody>
      </p: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BG+g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Mass budget (</a:t>
            </a:r>
            <a:r>
              <a:rPr>
                <a:solidFill>
                  <a:srgbClr val="0000FF"/>
                </a:solidFill>
              </a:rPr>
              <a:t>Jan 21</a:t>
            </a:r>
            <a:r>
              <a:t>)</a:t>
            </a:r>
          </a:p>
        </p:txBody>
      </p:sp>
      <p:pic>
        <p:nvPicPr>
          <p:cNvPr id="3"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B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UwEAABIKAABRNgAAkx0AABAAAAAmAAAACAAAAP//////////"/>
              </a:ext>
            </a:extLst>
          </p:cNvPicPr>
          <p:nvPr/>
        </p:nvPicPr>
        <p:blipFill>
          <a:blip r:embed="rId2"/>
          <a:stretch>
            <a:fillRect/>
          </a:stretch>
        </p:blipFill>
        <p:spPr>
          <a:xfrm>
            <a:off x="215265" y="1637030"/>
            <a:ext cx="8614410" cy="3170555"/>
          </a:xfrm>
          <a:prstGeom prst="rect">
            <a:avLst/>
          </a:prstGeom>
          <a:noFill/>
          <a:ln>
            <a:noFill/>
          </a:ln>
          <a:effectLst/>
        </p:spPr>
      </p:pic>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defRPr sz="3600"/>
            </a:pPr>
            <a:r>
              <a:t>Raspberry Pi as On Board computer?</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CAcAACwJQAAEAAAACYAAAAIAAAAAQAAAAAAAAA="/>
              </a:ext>
            </a:extLst>
          </p:cNvSpPr>
          <p:nvPr>
            <p:ph type="body" idx="1"/>
          </p:nvPr>
        </p:nvSpPr>
        <p:spPr>
          <a:xfrm>
            <a:off x="457200" y="1600200"/>
            <a:ext cx="4114800" cy="4526280"/>
          </a:xfrm>
        </p:spPr>
        <p:txBody>
          <a:bodyPr/>
          <a:lstStyle/>
          <a:p>
            <a:pPr/>
            <a:r>
              <a:t>$20 computer</a:t>
            </a:r>
          </a:p>
          <a:p>
            <a:pPr/>
          </a:p>
          <a:p>
            <a:pPr/>
            <a:r>
              <a:t>9g, 0.4W</a:t>
            </a:r>
          </a:p>
          <a:p>
            <a:pPr/>
          </a:p>
          <a:p>
            <a:pPr/>
            <a:r>
              <a:t>Can use 2 boards for redundancy</a:t>
            </a:r>
          </a:p>
        </p:txBody>
      </p:sp>
      <p:pic>
        <p:nvPicPr>
          <p:cNvPr id="4"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sRwAAPEJAADGNgAAzxsAABAAAAAmAAAACAAAAP//////////"/>
              </a:ext>
            </a:extLst>
          </p:cNvPicPr>
          <p:nvPr/>
        </p:nvPicPr>
        <p:blipFill>
          <a:blip r:embed="rId2"/>
          <a:stretch>
            <a:fillRect/>
          </a:stretch>
        </p:blipFill>
        <p:spPr>
          <a:xfrm>
            <a:off x="4664075" y="1616075"/>
            <a:ext cx="4239895" cy="2904490"/>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AhOg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Drawing (Work in progress)</a:t>
            </a:r>
          </a:p>
        </p:txBody>
      </p:sp>
      <p:pic>
        <p:nvPicPr>
          <p:cNvPr id="3"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ZMg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JwoAAFgKAACJLAAASScAABAAAAAmAAAACAAAAP//////////"/>
              </a:ext>
            </a:extLst>
          </p:cNvPicPr>
          <p:nvPr/>
        </p:nvPicPr>
        <p:blipFill>
          <a:blip r:embed="rId2"/>
          <a:stretch>
            <a:fillRect/>
          </a:stretch>
        </p:blipFill>
        <p:spPr>
          <a:xfrm>
            <a:off x="1650365" y="1681480"/>
            <a:ext cx="5589270" cy="4704715"/>
          </a:xfrm>
          <a:prstGeom prst="rect">
            <a:avLst/>
          </a:prstGeom>
          <a:noFill/>
          <a:ln>
            <a:noFill/>
          </a:ln>
          <a:effectLst/>
        </p:spPr>
      </p:pic>
    </p:spTree>
  </p:cSld>
  <p:clrMapOvr>
    <a:masterClrMapping/>
  </p:clrMapOvr>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Deployment demo (in progress). </a:t>
            </a:r>
          </a:p>
        </p:txBody>
      </p:sp>
      <p:pic>
        <p:nvPicPr>
          <p:cNvPr id="3"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N1AE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QAAACcKAABAOAAAASkAABAAAAAmAAAACAAAAP//////////"/>
              </a:ext>
            </a:extLst>
          </p:cNvPicPr>
          <p:nvPr/>
        </p:nvPicPr>
        <p:blipFill>
          <a:blip r:embed="rId2"/>
          <a:stretch>
            <a:fillRect/>
          </a:stretch>
        </p:blipFill>
        <p:spPr>
          <a:xfrm>
            <a:off x="635" y="1650365"/>
            <a:ext cx="9143365" cy="5015230"/>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2"/>
          <p:cNvSpPr>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TAQAAzAEAAPMzAADUCAAAEAAAACYAAAAIAAAA//////////8="/>
              </a:ext>
            </a:extLst>
          </p:cNvSpPr>
          <p:nvPr/>
        </p:nvSpPr>
        <p:spPr>
          <a:xfrm>
            <a:off x="215265" y="292100"/>
            <a:ext cx="8229600" cy="1143000"/>
          </a:xfrm>
          <a:prstGeom prst="rect">
            <a:avLst/>
          </a:prstGeom>
          <a:noFill/>
          <a:ln>
            <a:noFill/>
          </a:ln>
          <a:effectLst/>
        </p:spPr>
        <p:txBody>
          <a:bodyPr vert="horz" wrap="square" numCol="1" spcCol="215900" anchor="ctr"/>
          <a:lstStyle/>
          <a:p>
            <a:pPr>
              <a:defRPr sz="4400">
                <a:solidFill>
                  <a:schemeClr val="tx2"/>
                </a:solidFill>
              </a:defRPr>
            </a:pPr>
            <a:r>
              <a:t>Deployment demo (in progress). </a:t>
            </a:r>
          </a:p>
        </p:txBody>
      </p:sp>
      <p:pic>
        <p:nvPicPr>
          <p:cNvPr id="3"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LYJAAA/OAAAmCgAABAAAAAmAAAACAAAAP//////////"/>
              </a:ext>
            </a:extLst>
          </p:cNvPicPr>
          <p:nvPr/>
        </p:nvPicPr>
        <p:blipFill>
          <a:blip r:embed="rId2"/>
          <a:stretch>
            <a:fillRect/>
          </a:stretch>
        </p:blipFill>
        <p:spPr>
          <a:xfrm>
            <a:off x="0" y="1578610"/>
            <a:ext cx="9143365" cy="5020310"/>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r>
              <a:t>High-level requirements</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DgCwU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pPr>
              <a:defRPr sz="2400"/>
            </a:pPr>
            <a:r>
              <a:t>Design a CubeSat flight experiment to test the hypothesis that magsails can serve as a viable deorbit method for satellites in Low Earth orbits (700-1400 km).</a:t>
            </a:r>
          </a:p>
          <a:p>
            <a:pPr>
              <a:defRPr sz="2400"/>
            </a:pPr>
          </a:p>
          <a:p>
            <a:pPr>
              <a:defRPr sz="2400"/>
            </a:pPr>
            <a:r>
              <a:t>Design drivers: </a:t>
            </a:r>
          </a:p>
          <a:p>
            <a:pPr lvl="1">
              <a:defRPr sz="2000"/>
            </a:pPr>
            <a:r>
              <a:t>low-cost</a:t>
            </a:r>
          </a:p>
          <a:p>
            <a:pPr lvl="1">
              <a:defRPr sz="2000"/>
            </a:pPr>
            <a:r>
              <a:t>flexible and frequent launch options, </a:t>
            </a:r>
          </a:p>
          <a:p>
            <a:pPr lvl="1">
              <a:defRPr sz="2000"/>
            </a:pPr>
            <a:r>
              <a:t>ability to conclusively detect the magsail drag effects</a:t>
            </a:r>
          </a:p>
          <a:p>
            <a:pPr lvl="1">
              <a:defRPr sz="2000"/>
            </a:pPr>
            <a:r>
              <a:t>simple deployment mechanism,</a:t>
            </a:r>
          </a:p>
          <a:p>
            <a:pPr lvl="1">
              <a:defRPr sz="2000"/>
            </a:pPr>
            <a:r>
              <a:t>possibly demonstrate deorbit (re-entry) in 100 days</a:t>
            </a:r>
          </a:p>
          <a:p>
            <a:pPr lvl="1">
              <a:defRPr sz="2000"/>
            </a:pPr>
            <a:r>
              <a:t>use proven COTS parts with flight-heritage</a:t>
            </a: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2"/>
          <p:cNvSpPr>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MA6Fgg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TAQAAzAEAAPMzAADUCAAAEAAAACYAAAAIAAAA//////////8="/>
              </a:ext>
            </a:extLst>
          </p:cNvSpPr>
          <p:nvPr/>
        </p:nvSpPr>
        <p:spPr>
          <a:xfrm>
            <a:off x="215265" y="292100"/>
            <a:ext cx="8229600" cy="1143000"/>
          </a:xfrm>
          <a:prstGeom prst="rect">
            <a:avLst/>
          </a:prstGeom>
          <a:noFill/>
          <a:ln>
            <a:noFill/>
          </a:ln>
          <a:effectLst/>
        </p:spPr>
        <p:txBody>
          <a:bodyPr vert="horz" wrap="square" numCol="1" spcCol="215900" anchor="ctr"/>
          <a:lstStyle/>
          <a:p>
            <a:pPr>
              <a:defRPr sz="4400">
                <a:solidFill>
                  <a:schemeClr val="tx2"/>
                </a:solidFill>
              </a:defRPr>
            </a:pPr>
            <a:r>
              <a:t>Deployment demo (in progress). </a:t>
            </a:r>
          </a:p>
        </p:txBody>
      </p:sp>
      <p:pic>
        <p:nvPicPr>
          <p:cNvPr id="3"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QAAALYJAABAOAAAuikAABAAAAAmAAAACAAAAP//////////"/>
              </a:ext>
            </a:extLst>
          </p:cNvPicPr>
          <p:nvPr/>
        </p:nvPicPr>
        <p:blipFill>
          <a:blip r:embed="rId2"/>
          <a:stretch>
            <a:fillRect/>
          </a:stretch>
        </p:blipFill>
        <p:spPr>
          <a:xfrm>
            <a:off x="635" y="1578610"/>
            <a:ext cx="9143365" cy="520446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2"/>
          <p:cNvSpPr>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MD9tQU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TAQAAzAEAAPMzAADUCAAAEAAAACYAAAAIAAAA//////////8="/>
              </a:ext>
            </a:extLst>
          </p:cNvSpPr>
          <p:nvPr/>
        </p:nvSpPr>
        <p:spPr>
          <a:xfrm>
            <a:off x="215265" y="292100"/>
            <a:ext cx="8229600" cy="1143000"/>
          </a:xfrm>
          <a:prstGeom prst="rect">
            <a:avLst/>
          </a:prstGeom>
          <a:noFill/>
          <a:ln>
            <a:noFill/>
          </a:ln>
          <a:effectLst/>
        </p:spPr>
        <p:txBody>
          <a:bodyPr vert="horz" wrap="square" numCol="1" spcCol="215900" anchor="ctr"/>
          <a:lstStyle/>
          <a:p>
            <a:pPr>
              <a:defRPr sz="4400">
                <a:solidFill>
                  <a:schemeClr val="tx2"/>
                </a:solidFill>
              </a:defRPr>
            </a:pPr>
            <a:r>
              <a:t>Deployment demo (in progress). </a:t>
            </a:r>
          </a:p>
        </p:txBody>
      </p:sp>
      <p:sp>
        <p:nvSpPr>
          <p:cNvPr id="3" name="Textbox1"/>
          <p:cNvSpPr txBox="1">
            <a:extLst>
              <a:ext uri="smNativeData">
                <pr:smNativeData xmlns:pr="smNativeData" val="SMDATA_13_8goKYB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M8bAAD/fwAA/38AAAAAAAAJAAAABAAAAKD+EQQ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EAQAAJwoAABY0AADnGQAAECAAACYAAAAIAAAA//////////8="/>
              </a:ext>
            </a:extLst>
          </p:cNvSpPr>
          <p:nvPr/>
        </p:nvSpPr>
        <p:spPr>
          <a:xfrm>
            <a:off x="287020" y="1650365"/>
            <a:ext cx="8180070" cy="2560320"/>
          </a:xfrm>
          <a:prstGeom prst="rect">
            <a:avLst/>
          </a:prstGeom>
          <a:noFill/>
          <a:ln>
            <a:noFill/>
          </a:ln>
          <a:effectLst/>
        </p:spPr>
        <p:txBody>
          <a:bodyPr vert="horz" wrap="square" numCol="1" spcCol="215900" anchor="t"/>
          <a:lstStyle/>
          <a:p>
            <a:pPr/>
            <a:r>
              <a:t>Deployment with rolled up tape spring is unstable, this problem is solved by composite tape springs which deploy much more predictably. However, these are not readily available for purchase. But if we move to a flight experiment, we should be able to get them.</a:t>
            </a:r>
          </a:p>
          <a:p>
            <a:pPr/>
          </a:p>
          <a:p>
            <a:pPr/>
            <a:r>
              <a:t>However, we may be able to show some kind of demonstration with ordinary tape spring.</a:t>
            </a:r>
          </a:p>
          <a:p>
            <a:pPr/>
          </a:p>
          <a:p>
            <a:pPr/>
            <a:r>
              <a:t>Will try again tomorrow.</a:t>
            </a:r>
          </a:p>
        </p:txBody>
      </p: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Orbit decay</a:t>
            </a:r>
          </a:p>
        </p:txBody>
      </p:sp>
      <p:pic>
        <p:nvPicPr>
          <p:cNvPr id="3"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JwoAANQIAAAkLAAAyCkAABAAAAAmAAAACAAAAP//////////"/>
              </a:ext>
            </a:extLst>
          </p:cNvPicPr>
          <p:nvPr/>
        </p:nvPicPr>
        <p:blipFill>
          <a:blip r:embed="rId2"/>
          <a:stretch>
            <a:fillRect/>
          </a:stretch>
        </p:blipFill>
        <p:spPr>
          <a:xfrm>
            <a:off x="1650365" y="1435100"/>
            <a:ext cx="5525135" cy="5356860"/>
          </a:xfrm>
          <a:prstGeom prst="rect">
            <a:avLst/>
          </a:prstGeom>
          <a:noFill/>
          <a:ln>
            <a:noFill/>
          </a:ln>
          <a:effectLst/>
        </p:spPr>
      </p:pic>
    </p:spTree>
  </p:cSld>
  <p:clrMapOvr>
    <a:masterClrMapping/>
  </p:clrMapOvr>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D///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Relative separation</a:t>
            </a:r>
          </a:p>
        </p:txBody>
      </p:sp>
      <p:pic>
        <p:nvPicPr>
          <p:cNvPr id="3"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1AgAAEUJAAAoLAAA7SkAABAAAAAmAAAACAAAAP//////////"/>
              </a:ext>
            </a:extLst>
          </p:cNvPicPr>
          <p:nvPr/>
        </p:nvPicPr>
        <p:blipFill>
          <a:blip r:embed="rId2"/>
          <a:stretch>
            <a:fillRect/>
          </a:stretch>
        </p:blipFill>
        <p:spPr>
          <a:xfrm>
            <a:off x="1435100" y="1506855"/>
            <a:ext cx="5742940" cy="5308600"/>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wMgQ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r>
              <a:t>Baseline mission concept</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B/MgQ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pPr>
              <a:defRPr sz="2400"/>
            </a:pPr>
            <a:r>
              <a:t>The reference design consists of 2 “</a:t>
            </a:r>
            <a:r>
              <a:rPr b="1">
                <a:solidFill>
                  <a:srgbClr val="FF0000"/>
                </a:solidFill>
              </a:rPr>
              <a:t>1U</a:t>
            </a:r>
            <a:r>
              <a:t>” cubesats to start with, with minimal capability</a:t>
            </a:r>
          </a:p>
          <a:p>
            <a:pPr lvl="1">
              <a:defRPr sz="2400">
                <a:solidFill>
                  <a:srgbClr val="0000FF"/>
                </a:solidFill>
              </a:defRPr>
            </a:pPr>
            <a:r>
              <a:t>to see what can be done with 1U (“minimal” experiment)</a:t>
            </a:r>
          </a:p>
          <a:p>
            <a:pPr>
              <a:defRPr sz="2400"/>
            </a:pPr>
          </a:p>
          <a:p>
            <a:pPr>
              <a:defRPr sz="2400"/>
            </a:pPr>
            <a:r>
              <a:t>Cubesat #1 has magsail energized with 1.4 W. </a:t>
            </a:r>
          </a:p>
          <a:p>
            <a:pPr lvl="1">
              <a:defRPr sz="2000"/>
            </a:pPr>
            <a:r>
              <a:t>4 deployable booms 50 cm each creates current “square”</a:t>
            </a:r>
          </a:p>
          <a:p>
            <a:pPr lvl="1">
              <a:defRPr sz="2000"/>
            </a:pPr>
            <a:r>
              <a:t>Magsail On during sunlight, off during eclipse</a:t>
            </a:r>
          </a:p>
          <a:p>
            <a:pPr lvl="1">
              <a:defRPr sz="2000"/>
            </a:pPr>
            <a:r>
              <a:t>Other cubesat will not have magsail turned on.</a:t>
            </a:r>
          </a:p>
          <a:p>
            <a:pPr>
              <a:defRPr sz="2400"/>
            </a:pPr>
          </a:p>
          <a:p>
            <a:pPr>
              <a:defRPr sz="2400"/>
            </a:pPr>
            <a:r>
              <a:t>Both satellites should drift by several thousand kilometeres in about 3 weeks (to be checked at the end).</a:t>
            </a: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r>
              <a:t>Key trades (1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pPr>
              <a:defRPr sz="2400"/>
            </a:pPr>
            <a:r>
              <a:t>Orbit altitude: </a:t>
            </a:r>
            <a:r>
              <a:rPr b="1"/>
              <a:t>420 km</a:t>
            </a:r>
            <a:r>
              <a:t>, 750 km, GTO</a:t>
            </a:r>
          </a:p>
          <a:p>
            <a:pPr lvl="1">
              <a:defRPr sz="2000"/>
            </a:pPr>
            <a:r>
              <a:t>selected primarily due to ease of access and magsail effectiveness</a:t>
            </a:r>
          </a:p>
          <a:p>
            <a:pPr>
              <a:defRPr sz="2400"/>
            </a:pPr>
            <a:r>
              <a:t>Form factor: </a:t>
            </a:r>
            <a:r>
              <a:rPr b="1">
                <a:solidFill>
                  <a:srgbClr val="0000FF"/>
                </a:solidFill>
              </a:rPr>
              <a:t>1U</a:t>
            </a:r>
            <a:r>
              <a:t>, 1.5U, 2U, 3U</a:t>
            </a:r>
          </a:p>
          <a:p>
            <a:pPr lvl="1">
              <a:defRPr sz="2000"/>
            </a:pPr>
            <a:r>
              <a:t>to see what can be done with 1U</a:t>
            </a:r>
          </a:p>
          <a:p>
            <a:pPr>
              <a:defRPr sz="2400"/>
            </a:pPr>
            <a:r>
              <a:t>Number of satellites: 1, </a:t>
            </a:r>
            <a:r>
              <a:rPr b="1"/>
              <a:t>2</a:t>
            </a:r>
            <a:endParaRPr b="1"/>
          </a:p>
          <a:p>
            <a:pPr lvl="1">
              <a:defRPr sz="2000"/>
            </a:pPr>
            <a:r>
              <a:t>two identical satellites with one magsail energized will be able to conlusively detect the effect of magsail drag and cancel out aerodynamic drag, solar radiation pressure etc.</a:t>
            </a:r>
          </a:p>
          <a:p>
            <a:pPr>
              <a:defRPr sz="2400"/>
            </a:pPr>
            <a:r>
              <a:t>Attitude control: </a:t>
            </a:r>
            <a:r>
              <a:rPr b="1"/>
              <a:t>none, </a:t>
            </a:r>
            <a:r>
              <a:t>passive (permanent magnet, gravity gradient, spin about max MoI axis), active (mag.torquer, reaction wheels) </a:t>
            </a:r>
          </a:p>
          <a:p>
            <a:pPr lvl="1">
              <a:defRPr sz="2000"/>
            </a:pPr>
            <a:r>
              <a:t>no driving attitude requirements, passive for low cost</a:t>
            </a:r>
          </a:p>
          <a:p>
            <a:pPr lvl="1">
              <a:defRPr sz="2000"/>
            </a:pPr>
            <a:r>
              <a:t>lightweight permanent magnets can align one axis with the Earth’s field, and improve downlink, more reliable GPS lock.</a:t>
            </a:r>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r>
              <a:t>Key trades (2 of 2)</a:t>
            </a:r>
          </a:p>
        </p:txBody>
      </p:sp>
      <p:sp>
        <p:nvSpPr>
          <p:cNvPr id="3" name="SlideText1"/>
          <p:cNvSpPr>
            <a:spLocks noGrp="1" noChangeArrowheads="1"/>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pPr>
              <a:defRPr sz="2400"/>
            </a:pPr>
            <a:r>
              <a:t>Solar panels: </a:t>
            </a:r>
            <a:r>
              <a:rPr b="1"/>
              <a:t>fixed</a:t>
            </a:r>
            <a:r>
              <a:t>, deployable, articulated</a:t>
            </a:r>
          </a:p>
          <a:p>
            <a:pPr lvl="1">
              <a:defRPr sz="2000"/>
            </a:pPr>
            <a:r>
              <a:t>low cost, reliable</a:t>
            </a:r>
          </a:p>
          <a:p>
            <a:pPr>
              <a:defRPr sz="2400"/>
            </a:pPr>
            <a:r>
              <a:t>Batteries: </a:t>
            </a:r>
            <a:r>
              <a:rPr b="1"/>
              <a:t>Li-ion</a:t>
            </a:r>
            <a:r>
              <a:t>, Li-Po,Ni-Cd, supercapacitors</a:t>
            </a:r>
          </a:p>
          <a:p>
            <a:pPr lvl="1">
              <a:defRPr sz="2000"/>
            </a:pPr>
            <a:r>
              <a:t>low-cost, high Wh/kg, low vol/kg, high-discharge current, commercial, flight-heritage</a:t>
            </a:r>
          </a:p>
          <a:p>
            <a:pPr>
              <a:defRPr sz="2400"/>
            </a:pPr>
            <a:r>
              <a:t>Telecom: </a:t>
            </a:r>
            <a:r>
              <a:rPr b="1"/>
              <a:t>UHF</a:t>
            </a:r>
            <a:r>
              <a:t> (ground station), L-band (Iridium). </a:t>
            </a:r>
          </a:p>
          <a:p>
            <a:pPr lvl="1">
              <a:defRPr sz="2000"/>
            </a:pPr>
            <a:r>
              <a:t>low cost, less regulatory hurdles, no poiniting required</a:t>
            </a:r>
          </a:p>
          <a:p>
            <a:pPr>
              <a:defRPr sz="2400"/>
            </a:pPr>
            <a:r>
              <a:t>Antenna: </a:t>
            </a:r>
            <a:r>
              <a:rPr b="1"/>
              <a:t>deployable monopole</a:t>
            </a:r>
            <a:r>
              <a:t>, patch. </a:t>
            </a:r>
          </a:p>
          <a:p>
            <a:pPr lvl="1">
              <a:defRPr sz="2400"/>
            </a:pPr>
            <a:r>
              <a:t>flight-heritage</a:t>
            </a:r>
          </a:p>
          <a:p>
            <a:pPr>
              <a:defRPr sz="2400"/>
            </a:pPr>
            <a:r>
              <a:t>Processor and data handling:</a:t>
            </a:r>
          </a:p>
          <a:p>
            <a:pPr lvl="1">
              <a:defRPr sz="2400"/>
            </a:pPr>
            <a:r>
              <a:t>commericial off the shelf, need not be rad hard, redundancy with cross-strap architecture</a:t>
            </a:r>
          </a:p>
          <a:p>
            <a:pPr lvl="1">
              <a:defRPr sz="2400"/>
            </a:pPr>
          </a:p>
          <a:p>
            <a:pPr lvl="1">
              <a:defRPr sz="2000"/>
            </a:pPr>
          </a:p>
          <a:p>
            <a:pPr lvl="1">
              <a:defRPr sz="2000"/>
            </a:pPr>
          </a:p>
          <a:p>
            <a:pPr lvl="1">
              <a:defRPr sz="2000"/>
            </a:pP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ALDwU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defRPr sz="3000"/>
            </a:pPr>
            <a:r>
              <a:t>Power (1 of 3) - power budget </a:t>
            </a:r>
            <a:r>
              <a:rPr>
                <a:solidFill>
                  <a:srgbClr val="0000FF"/>
                </a:solidFill>
              </a:rPr>
              <a:t>(revised)</a:t>
            </a:r>
            <a:endParaRPr>
              <a:solidFill>
                <a:srgbClr val="0000FF"/>
              </a:solidFill>
            </a:endParaRPr>
          </a:p>
        </p:txBody>
      </p:sp>
      <p:sp>
        <p:nvSpPr>
          <p:cNvPr id="3" name="Textbox1"/>
          <p:cNvSpPr txBox="1">
            <a:extLst>
              <a:ext uri="smNativeData">
                <pr:smNativeData xmlns:pr="smNativeData" val="SMDATA_13_8goKYB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EwFAAD/fwAA/38AAAAAAAAJAAAABAAAAEDZbQQ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3QgAAPg0AAAdCwAAECAAACYAAAAIAAAA//////////8="/>
              </a:ext>
            </a:extLst>
          </p:cNvSpPr>
          <p:nvPr/>
        </p:nvSpPr>
        <p:spPr>
          <a:xfrm>
            <a:off x="502285" y="1440815"/>
            <a:ext cx="8108315" cy="365760"/>
          </a:xfrm>
          <a:prstGeom prst="rect">
            <a:avLst/>
          </a:prstGeom>
          <a:noFill/>
          <a:ln>
            <a:noFill/>
          </a:ln>
          <a:effectLst/>
        </p:spPr>
        <p:txBody>
          <a:bodyPr vert="horz" wrap="square" numCol="1" spcCol="215900" anchor="t"/>
          <a:lstStyle/>
          <a:p>
            <a:pPr>
              <a:defRPr>
                <a:solidFill>
                  <a:srgbClr val="0000FF"/>
                </a:solidFill>
              </a:defRPr>
            </a:pPr>
            <a:r>
              <a:t>TX on only 0.5 sec per minute, 0.2 W</a:t>
            </a:r>
          </a:p>
        </p:txBody>
      </p:sp>
      <p:pic>
        <p:nvPicPr>
          <p:cNvPr id="4"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5QIAAHoLAADaNQAA1ikAABAAAAAmAAAACAAAAP//////////"/>
              </a:ext>
            </a:extLst>
          </p:cNvPicPr>
          <p:nvPr/>
        </p:nvPicPr>
        <p:blipFill>
          <a:blip r:embed="rId2"/>
          <a:stretch>
            <a:fillRect/>
          </a:stretch>
        </p:blipFill>
        <p:spPr>
          <a:xfrm>
            <a:off x="470535" y="1865630"/>
            <a:ext cx="8283575" cy="4935220"/>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BVyQU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Lw2AAC4CAAAEAAAACYAAAAIAAAAAQAAAAAAAAA="/>
              </a:ext>
            </a:extLst>
          </p:cNvSpPr>
          <p:nvPr>
            <p:ph type="title"/>
          </p:nvPr>
        </p:nvSpPr>
        <p:spPr>
          <a:xfrm>
            <a:off x="457200" y="274320"/>
            <a:ext cx="8440420" cy="1143000"/>
          </a:xfrm>
        </p:spPr>
        <p:txBody>
          <a:bodyPr/>
          <a:lstStyle/>
          <a:p>
            <a:pPr algn="l"/>
            <a:r>
              <a:t>Power (2 of 3) - Battery (revised)</a:t>
            </a:r>
          </a:p>
        </p:txBody>
      </p:sp>
      <p:sp>
        <p:nvSpPr>
          <p:cNvPr id="3" name="Textbox1"/>
          <p:cNvSpPr txBox="1">
            <a:extLst>
              <a:ext uri="smNativeData">
                <pr:smNativeData xmlns:pr="smNativeData" val="SMDATA_13_8goKYB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DUCAAD/fwAA/38AAAAAAAAJAAAABAAAAIAsEAM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uIgAAkx0AABY0AAAjIQAAECAAACYAAAAIAAAA//////////8="/>
              </a:ext>
            </a:extLst>
          </p:cNvSpPr>
          <p:nvPr/>
        </p:nvSpPr>
        <p:spPr>
          <a:xfrm>
            <a:off x="5596890" y="4807585"/>
            <a:ext cx="2870200" cy="579120"/>
          </a:xfrm>
          <a:prstGeom prst="rect">
            <a:avLst/>
          </a:prstGeom>
          <a:noFill/>
          <a:ln>
            <a:noFill/>
          </a:ln>
          <a:effectLst/>
        </p:spPr>
        <p:txBody>
          <a:bodyPr vert="horz" wrap="square" numCol="1" spcCol="215900" anchor="t"/>
          <a:lstStyle/>
          <a:p>
            <a:pPr>
              <a:defRPr sz="1600"/>
            </a:pPr>
            <a:r>
              <a:t>1 X LG LGIP-520B Li Ion</a:t>
            </a:r>
          </a:p>
          <a:p>
            <a:pPr>
              <a:defRPr sz="1600"/>
            </a:pPr>
            <a:r>
              <a:t>= 3.7 Wh, 23g, $9</a:t>
            </a:r>
          </a:p>
        </p:txBody>
      </p:sp>
      <p:sp>
        <p:nvSpPr>
          <p:cNvPr id="4" name="Textbox2"/>
          <p:cNvSpPr txBox="1">
            <a:extLst>
              <a:ext uri="smNativeData">
                <pr:smNativeData xmlns:pr="smNativeData" val="SMDATA_13_8goKYB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DUCAAD/fwAA/38AAAAAAAAJAAAABAAAAHlsZT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9IQAAUCMAAKUzAADgJgAAECAAACYAAAAIAAAA//////////8="/>
              </a:ext>
            </a:extLst>
          </p:cNvSpPr>
          <p:nvPr/>
        </p:nvSpPr>
        <p:spPr>
          <a:xfrm>
            <a:off x="5525135" y="5740400"/>
            <a:ext cx="2870200" cy="579120"/>
          </a:xfrm>
          <a:prstGeom prst="rect">
            <a:avLst/>
          </a:prstGeom>
          <a:noFill/>
          <a:ln>
            <a:noFill/>
          </a:ln>
          <a:effectLst/>
        </p:spPr>
        <p:txBody>
          <a:bodyPr vert="horz" wrap="square" numCol="1" spcCol="215900" anchor="t"/>
          <a:lstStyle/>
          <a:p>
            <a:pPr>
              <a:defRPr sz="1600"/>
            </a:pPr>
            <a:r>
              <a:t>see next slide for battery discharge during operation</a:t>
            </a:r>
          </a:p>
        </p:txBody>
      </p:sp>
      <p:pic>
        <p:nvPicPr>
          <p:cNvPr id="5" name="Picture1"/>
          <p:cNvPicPr>
            <a:picLocks noChangeAspect="1"/>
            <a:extLst>
              <a:ext uri="smNativeData">
                <pr:smNativeData xmlns:pr="smNativeData" val="SMDATA_15_8goKYB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sRwAADMKAAAVNgAAzxsAABAAAAAmAAAACAAAAP//////////"/>
              </a:ext>
            </a:extLst>
          </p:cNvPicPr>
          <p:nvPr/>
        </p:nvPicPr>
        <p:blipFill>
          <a:blip r:embed="rId2"/>
          <a:stretch>
            <a:fillRect/>
          </a:stretch>
        </p:blipFill>
        <p:spPr>
          <a:xfrm>
            <a:off x="4664075" y="1657985"/>
            <a:ext cx="4127500" cy="2862580"/>
          </a:xfrm>
          <a:prstGeom prst="rect">
            <a:avLst/>
          </a:prstGeom>
          <a:noFill/>
          <a:ln>
            <a:noFill/>
          </a:ln>
          <a:effectLst/>
        </p:spPr>
      </p:pic>
      <p:sp>
        <p:nvSpPr>
          <p:cNvPr id="6" name="Textbox3"/>
          <p:cNvSpPr txBox="1">
            <a:extLst>
              <a:ext uri="smNativeData">
                <pr:smNativeData xmlns:pr="smNativeData" val="SMDATA_13_8goKYB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DUCAAD/fwAA/38AAAAAAAAJAAAABAAAAHlsZT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VAwAAL8UAADtGgAAEAAAACYAAAAIAAAA//////////8="/>
              </a:ext>
            </a:extLst>
          </p:cNvSpPr>
          <p:nvPr/>
        </p:nvSpPr>
        <p:spPr>
          <a:xfrm>
            <a:off x="502285" y="2004060"/>
            <a:ext cx="2870200" cy="2372995"/>
          </a:xfrm>
          <a:prstGeom prst="rect">
            <a:avLst/>
          </a:prstGeom>
          <a:noFill/>
          <a:ln>
            <a:noFill/>
          </a:ln>
          <a:effectLst/>
        </p:spPr>
        <p:txBody>
          <a:bodyPr vert="horz" wrap="square" numCol="1" spcCol="215900" anchor="t"/>
          <a:lstStyle/>
          <a:p>
            <a:pPr>
              <a:defRPr sz="1600"/>
            </a:pPr>
            <a:r>
              <a:t>Lower Wh battery than before, 23 g instead of 100g</a:t>
            </a:r>
          </a:p>
          <a:p>
            <a:pPr>
              <a:defRPr sz="1600"/>
            </a:pPr>
          </a:p>
          <a:p>
            <a:pPr>
              <a:defRPr sz="1600"/>
            </a:pPr>
            <a:r>
              <a:t>Recommend 2 in parallel for redundancy, and higher battery capacity</a:t>
            </a: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r>
              <a:t>Power (3 of 3) - Battery charge</a:t>
            </a:r>
          </a:p>
        </p:txBody>
      </p:sp>
      <p:pic>
        <p:nvPicPr>
          <p:cNvPr id="3"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QMAAEUJAACsLwAAhSUAABAAAAAmAAAACAAAAP//////////"/>
              </a:ext>
            </a:extLst>
          </p:cNvPicPr>
          <p:nvPr/>
        </p:nvPicPr>
        <p:blipFill>
          <a:blip r:embed="rId2"/>
          <a:stretch>
            <a:fillRect/>
          </a:stretch>
        </p:blipFill>
        <p:spPr>
          <a:xfrm>
            <a:off x="645795" y="1506855"/>
            <a:ext cx="7103745" cy="4592320"/>
          </a:xfrm>
          <a:prstGeom prst="rect">
            <a:avLst/>
          </a:prstGeom>
          <a:noFill/>
          <a:ln>
            <a:noFill/>
          </a:ln>
          <a:effectLst/>
        </p:spPr>
      </p:pic>
      <p:sp>
        <p:nvSpPr>
          <p:cNvPr id="4" name="Textbox2"/>
          <p:cNvSpPr txBox="1">
            <a:extLst>
              <a:ext uri="smNativeData">
                <pr:smNativeData xmlns:pr="smNativeData" val="SMDATA_13_8goKYB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DUCAAD/fwAA/38AAAAAAAAJAAAABAAAAHlsZT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qBAAAHSUAAEs2AACcKAAAEAAAACYAAAAIAAAA//////////8="/>
              </a:ext>
            </a:extLst>
          </p:cNvSpPr>
          <p:nvPr/>
        </p:nvSpPr>
        <p:spPr>
          <a:xfrm>
            <a:off x="717550" y="6033135"/>
            <a:ext cx="8108315" cy="568325"/>
          </a:xfrm>
          <a:prstGeom prst="rect">
            <a:avLst/>
          </a:prstGeom>
          <a:noFill/>
          <a:ln>
            <a:noFill/>
          </a:ln>
          <a:effectLst/>
        </p:spPr>
        <p:txBody>
          <a:bodyPr vert="horz" wrap="square" numCol="1" spcCol="215900" anchor="t"/>
          <a:lstStyle/>
          <a:p>
            <a:pPr/>
            <a:r>
              <a:t>Magsail ON during sunlight, P = 1.5W</a:t>
            </a:r>
          </a:p>
          <a:p>
            <a:pPr/>
            <a:r>
              <a:t>Magsail turned off for 4 hours every 48 hours to replenish battery</a:t>
            </a:r>
          </a:p>
        </p:txBody>
      </p:sp>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8goKYB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BTJgc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lgn="l"/>
            <a:r>
              <a:t>Telecom (1 of 3)</a:t>
            </a:r>
          </a:p>
        </p:txBody>
      </p:sp>
      <p:sp>
        <p:nvSpPr>
          <p:cNvPr id="3" name="SlideText1"/>
          <p:cNvSpPr>
            <a:extLst>
              <a:ext uri="smNativeData">
                <pr:smNativeData xmlns:pr="smNativeData" val="SMDATA_13_8goKYB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Bj+QI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8="/>
              </a:ext>
            </a:extLst>
          </p:cNvSpPr>
          <p:nvPr/>
        </p:nvSpPr>
        <p:spPr>
          <a:xfrm>
            <a:off x="457200" y="1600200"/>
            <a:ext cx="8229600" cy="4526280"/>
          </a:xfrm>
          <a:prstGeom prst="rect">
            <a:avLst/>
          </a:prstGeom>
          <a:noFill/>
          <a:ln>
            <a:noFill/>
          </a:ln>
          <a:effectLst/>
        </p:spPr>
        <p:txBody>
          <a:bodyPr vert="horz" wrap="square" numCol="1" spcCol="215900" anchor="t"/>
          <a:lstStyle/>
          <a:p>
            <a:pPr marL="0" indent="0">
              <a:buFont typeface="Wingdings" pitchFamily="2" charset="2"/>
              <a:buChar char=""/>
              <a:defRPr sz="2400"/>
            </a:pPr>
            <a:r>
              <a:t> Reference: VHF/UHF, ground station</a:t>
            </a:r>
          </a:p>
          <a:p>
            <a:pPr lvl="6" marL="742950" indent="-285750">
              <a:buChar char="–"/>
              <a:defRPr sz="2000"/>
            </a:pPr>
            <a:r>
              <a:t>Nominal TX power: </a:t>
            </a:r>
            <a:r>
              <a:rPr b="1">
                <a:solidFill>
                  <a:srgbClr val="0000FF"/>
                </a:solidFill>
              </a:rPr>
              <a:t>0.2 W</a:t>
            </a:r>
            <a:endParaRPr b="1">
              <a:solidFill>
                <a:srgbClr val="0000FF"/>
              </a:solidFill>
            </a:endParaRPr>
          </a:p>
          <a:p>
            <a:pPr lvl="6" marL="742950" indent="-285750">
              <a:buChar char="–"/>
              <a:defRPr sz="2000"/>
            </a:pPr>
            <a:r>
              <a:t>Duty cycle: 0.5 second beep every minute</a:t>
            </a:r>
          </a:p>
          <a:p>
            <a:pPr lvl="6" marL="742950" indent="-285750">
              <a:buChar char="–"/>
              <a:defRPr sz="2000"/>
            </a:pPr>
            <a:r>
              <a:t>Desired data rate: ~ 10 kbps, total data = </a:t>
            </a:r>
            <a:r>
              <a:rPr b="1">
                <a:solidFill>
                  <a:srgbClr val="0000FF"/>
                </a:solidFill>
              </a:rPr>
              <a:t>5 kb per beep</a:t>
            </a:r>
            <a:endParaRPr b="1">
              <a:solidFill>
                <a:srgbClr val="0000FF"/>
              </a:solidFill>
            </a:endParaRPr>
          </a:p>
          <a:p>
            <a:pPr lvl="6" marL="742950" indent="-285750">
              <a:buChar char="–"/>
              <a:defRPr sz="2000"/>
            </a:pPr>
          </a:p>
          <a:p>
            <a:pPr lvl="6" marL="742950" indent="-285750">
              <a:buChar char="–"/>
              <a:defRPr sz="2000"/>
            </a:pPr>
            <a:r>
              <a:t>Link budget in next page</a:t>
            </a:r>
          </a:p>
          <a:p>
            <a:pPr lvl="6" marL="742950" indent="-285750">
              <a:buChar char="–"/>
              <a:defRPr sz="2000"/>
            </a:pPr>
            <a:r>
              <a:t>Link has to be closed (margin &gt; few dB)</a:t>
            </a:r>
          </a:p>
          <a:p>
            <a:pPr lvl="1" marL="742950" indent="-285750">
              <a:buChar char="–"/>
              <a:defRPr sz="2400"/>
            </a:pPr>
          </a:p>
          <a:p>
            <a:pPr lvl="1" marL="742950" indent="-285750">
              <a:buChar char="–"/>
              <a:defRPr sz="2000"/>
            </a:pPr>
          </a:p>
          <a:p>
            <a:pPr lvl="1" marL="742950" indent="-285750">
              <a:buChar char="–"/>
              <a:defRPr sz="2000"/>
            </a:pPr>
          </a:p>
        </p:txBody>
      </p:sp>
      <p:pic>
        <p:nvPicPr>
          <p:cNvPr id="4" name="Picture1"/>
          <p:cNvPicPr>
            <a:extLst>
              <a:ext uri="smNativeData">
                <pr:smNativeData xmlns:pr="smNativeData" val="SMDATA_15_8goKYBMAAAAlAAAAEQ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3wIAAIkYAADtGgAAKygAABAAAAAmAAAACAAAAP//////////"/>
              </a:ext>
            </a:extLst>
          </p:cNvPicPr>
          <p:nvPr/>
        </p:nvPicPr>
        <p:blipFill>
          <a:blip r:embed="rId2"/>
          <a:stretch>
            <a:fillRect/>
          </a:stretch>
        </p:blipFill>
        <p:spPr>
          <a:xfrm>
            <a:off x="466725" y="3988435"/>
            <a:ext cx="3910330" cy="2541270"/>
          </a:xfrm>
          <a:prstGeom prst="rect">
            <a:avLst/>
          </a:prstGeom>
          <a:noFill/>
          <a:ln>
            <a:noFill/>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Basic Sans"/>
        <a:ea typeface="Basic Roman"/>
        <a:cs typeface="Basic Roman"/>
      </a:majorFont>
      <a:minorFont>
        <a:latin typeface="Basic Sans"/>
        <a:ea typeface="Basic Roman"/>
        <a:cs typeface="Basic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6">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7">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athul</cp:lastModifiedBy>
  <cp:revision>0</cp:revision>
  <dcterms:created xsi:type="dcterms:W3CDTF">2021-01-13T19:47:30Z</dcterms:created>
  <dcterms:modified xsi:type="dcterms:W3CDTF">2021-01-21T23:14:58Z</dcterms:modified>
</cp:coreProperties>
</file>